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8"/>
  </p:notesMasterIdLst>
  <p:sldIdLst>
    <p:sldId id="265" r:id="rId2"/>
    <p:sldId id="275" r:id="rId3"/>
    <p:sldId id="262" r:id="rId4"/>
    <p:sldId id="264" r:id="rId5"/>
    <p:sldId id="266" r:id="rId6"/>
    <p:sldId id="276" r:id="rId7"/>
    <p:sldId id="281" r:id="rId8"/>
    <p:sldId id="271" r:id="rId9"/>
    <p:sldId id="272" r:id="rId10"/>
    <p:sldId id="273" r:id="rId11"/>
    <p:sldId id="267" r:id="rId12"/>
    <p:sldId id="278" r:id="rId13"/>
    <p:sldId id="279" r:id="rId14"/>
    <p:sldId id="270" r:id="rId15"/>
    <p:sldId id="280" r:id="rId16"/>
    <p:sldId id="277" r:id="rId1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CD28E-C98D-4337-B747-8830AA20EE15}" type="datetimeFigureOut">
              <a:rPr lang="en-DE" smtClean="0"/>
              <a:t>19/10/2024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F1E55-4492-4D01-86B9-CA81135D60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597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quantify any one of these motions accurately, then vital information might be revealed.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6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71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F1E55-4492-4D01-86B9-CA81135D606F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236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9691" y="932723"/>
            <a:ext cx="12192001" cy="4512501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175787" y="1869166"/>
            <a:ext cx="7680853" cy="1605741"/>
          </a:xfrm>
        </p:spPr>
        <p:txBody>
          <a:bodyPr bIns="9144" anchor="b"/>
          <a:lstStyle>
            <a:lvl1pPr algn="l">
              <a:defRPr sz="4267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4175787" y="3713034"/>
            <a:ext cx="7680852" cy="1459341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4175787" y="5541235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4175787" y="6021288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597857" y="792692"/>
            <a:ext cx="3864252" cy="687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52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10901" y="-795467"/>
            <a:ext cx="12218623" cy="56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13018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98227"/>
            <a:ext cx="12243504" cy="49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79773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09819" y="1220755"/>
            <a:ext cx="11642831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19.10.2024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08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19.10.2024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29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195557"/>
            <a:ext cx="4128459" cy="52035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309984" y="1124744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309984" y="2276872"/>
            <a:ext cx="11546656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4367808" y="-7946"/>
            <a:ext cx="7824192" cy="853055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19.10.2024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10" y="6308626"/>
            <a:ext cx="9121013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4139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94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380990" indent="-38099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577836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956709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1316534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6.mp4"/><Relationship Id="rId7" Type="http://schemas.openxmlformats.org/officeDocument/2006/relationships/image" Target="../media/image1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6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Wissenschaftliches Werner Kaiser-Sommersymposium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AG Med Phys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316277" y="4883851"/>
            <a:ext cx="11540364" cy="864096"/>
          </a:xfrm>
        </p:spPr>
        <p:txBody>
          <a:bodyPr/>
          <a:lstStyle/>
          <a:p>
            <a:r>
              <a:rPr lang="de-DE" sz="3200" dirty="0"/>
              <a:t>Semi-automated Segmentation Pipeline for Analysis of Knee Joint Kinematics 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316277" y="5861044"/>
            <a:ext cx="11540364" cy="557808"/>
          </a:xfrm>
        </p:spPr>
        <p:txBody>
          <a:bodyPr/>
          <a:lstStyle/>
          <a:p>
            <a:r>
              <a:rPr lang="de-DE" dirty="0"/>
              <a:t>A comparision with manual based segmentation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318551" y="6384309"/>
            <a:ext cx="3796250" cy="384043"/>
          </a:xfrm>
        </p:spPr>
        <p:txBody>
          <a:bodyPr>
            <a:normAutofit/>
          </a:bodyPr>
          <a:lstStyle/>
          <a:p>
            <a:r>
              <a:rPr lang="de-DE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9594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"/>
    </mc:Choice>
    <mc:Fallback xmlns="">
      <p:transition spd="slow" advTm="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Applying transformation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641448" y="6308626"/>
            <a:ext cx="9217024" cy="288924"/>
          </a:xfrm>
        </p:spPr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10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39" y="1206664"/>
            <a:ext cx="2956565" cy="444467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6384032" y="2701010"/>
            <a:ext cx="960107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A close-up of a radiograph&#10;&#10;Description automatically generated">
            <a:extLst>
              <a:ext uri="{FF2B5EF4-FFF2-40B4-BE49-F238E27FC236}">
                <a16:creationId xmlns:a16="http://schemas.microsoft.com/office/drawing/2014/main" id="{6CBCF281-574F-74F4-E478-EDEA4CDB0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797"/>
            <a:ext cx="6384032" cy="29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extraction and tracking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11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6" name="ds1_angle">
            <a:hlinkClick r:id="" action="ppaction://media"/>
            <a:extLst>
              <a:ext uri="{FF2B5EF4-FFF2-40B4-BE49-F238E27FC236}">
                <a16:creationId xmlns:a16="http://schemas.microsoft.com/office/drawing/2014/main" id="{08F6CCA6-9EF7-7D64-3F80-C19A86D1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6623" r="30460"/>
          <a:stretch/>
        </p:blipFill>
        <p:spPr>
          <a:xfrm>
            <a:off x="6618649" y="1313499"/>
            <a:ext cx="3648407" cy="4230997"/>
          </a:xfrm>
          <a:prstGeom prst="rect">
            <a:avLst/>
          </a:prstGeom>
        </p:spPr>
      </p:pic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67FBFBD1-D1E2-5FE2-6181-C5098D979681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3" name="ds1_angle">
            <a:hlinkClick r:id="" action="ppaction://media"/>
            <a:extLst>
              <a:ext uri="{FF2B5EF4-FFF2-40B4-BE49-F238E27FC236}">
                <a16:creationId xmlns:a16="http://schemas.microsoft.com/office/drawing/2014/main" id="{9D45073F-C614-7680-921D-BF405A098A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13565" r="30631"/>
          <a:stretch/>
        </p:blipFill>
        <p:spPr>
          <a:xfrm>
            <a:off x="1487089" y="1313499"/>
            <a:ext cx="3648407" cy="42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Method: Long axis using PCA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12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x-ray of a knee joint&#10;&#10;Description automatically generated">
            <a:extLst>
              <a:ext uri="{FF2B5EF4-FFF2-40B4-BE49-F238E27FC236}">
                <a16:creationId xmlns:a16="http://schemas.microsoft.com/office/drawing/2014/main" id="{8358B6B0-11B8-9EB4-1632-895CFB07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r="29130"/>
          <a:stretch/>
        </p:blipFill>
        <p:spPr>
          <a:xfrm>
            <a:off x="4114801" y="1246355"/>
            <a:ext cx="3672086" cy="4786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D56D09-D7E1-EEA5-AF8A-E55306B9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1" y="5517724"/>
            <a:ext cx="2390293" cy="5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06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13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48848900-9AFD-F15A-90C0-6AEC0394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2494" b="8149"/>
          <a:stretch/>
        </p:blipFill>
        <p:spPr>
          <a:xfrm>
            <a:off x="318551" y="1267359"/>
            <a:ext cx="5072315" cy="4021149"/>
          </a:xfrm>
          <a:prstGeom prst="rect">
            <a:avLst/>
          </a:prstGeom>
        </p:spPr>
      </p:pic>
      <p:pic>
        <p:nvPicPr>
          <p:cNvPr id="12" name="Picture 11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D5F840D-6A3E-24C6-4FF0-823027FA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7294" b="4856"/>
          <a:stretch/>
        </p:blipFill>
        <p:spPr>
          <a:xfrm>
            <a:off x="6312089" y="1267360"/>
            <a:ext cx="5072315" cy="40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14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yellow and black smiley face with a thumb up&#10;&#10;Description automatically generated">
            <a:extLst>
              <a:ext uri="{FF2B5EF4-FFF2-40B4-BE49-F238E27FC236}">
                <a16:creationId xmlns:a16="http://schemas.microsoft.com/office/drawing/2014/main" id="{50536499-95CD-1D31-ABD4-BACA0EED1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91" y="356659"/>
            <a:ext cx="5359400" cy="535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1BA744-C650-6F8E-9A41-68D7DA4634FF}"/>
              </a:ext>
            </a:extLst>
          </p:cNvPr>
          <p:cNvSpPr txBox="1"/>
          <p:nvPr/>
        </p:nvSpPr>
        <p:spPr>
          <a:xfrm>
            <a:off x="4175787" y="4869160"/>
            <a:ext cx="4495304" cy="4800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Thank you for your attention! </a:t>
            </a: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15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405259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Supplementary materials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16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12" name="Picture 11" descr="A x-ray of a knee&#10;&#10;Description automatically generated">
            <a:extLst>
              <a:ext uri="{FF2B5EF4-FFF2-40B4-BE49-F238E27FC236}">
                <a16:creationId xmlns:a16="http://schemas.microsoft.com/office/drawing/2014/main" id="{807BDC49-FB72-85D9-0494-8B9E6081D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49" y="1313501"/>
            <a:ext cx="3882643" cy="42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667" dirty="0"/>
              <a:t>Motivation: Relevance of knee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artoon of a person holding his knee&#10;&#10;Description automatically generated">
            <a:extLst>
              <a:ext uri="{FF2B5EF4-FFF2-40B4-BE49-F238E27FC236}">
                <a16:creationId xmlns:a16="http://schemas.microsoft.com/office/drawing/2014/main" id="{8788F780-4A8D-C78B-B3B2-D6870042C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38" y="4372559"/>
            <a:ext cx="2468893" cy="2468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E34D1-A7A1-1A65-0240-2BEE94D64C24}"/>
              </a:ext>
            </a:extLst>
          </p:cNvPr>
          <p:cNvSpPr txBox="1"/>
          <p:nvPr/>
        </p:nvSpPr>
        <p:spPr>
          <a:xfrm>
            <a:off x="313041" y="969963"/>
            <a:ext cx="8762345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Knee osteoarthritis (OA) affects 10% men and 13% of women aged 60 and older (Zhang et al., 2010)</a:t>
            </a:r>
          </a:p>
          <a:p>
            <a:pPr defTabSz="1219170"/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Altered tibiofemoral kinematics in OA patients can potentially accelerate disease progression (</a:t>
            </a:r>
            <a:r>
              <a:rPr lang="en-US" sz="2400" dirty="0" err="1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Farrokhi</a:t>
            </a: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al., 2014)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Even in ACL-deficient knees without instability symptoms, knee kinematics are altered (Yang et al., 2018)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Understanding tibiofemoral kinematics is key to assessing knee joint function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7C5F2C19-76C3-5E2A-BDC1-9EFABE630BEA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50886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Tibiofemoral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3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7F8C2-252C-92BA-08F0-CF36CDEF96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75" y="836712"/>
            <a:ext cx="4079775" cy="5232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4ACAF-32FB-CB25-DC4D-15BD349AB0EB}"/>
              </a:ext>
            </a:extLst>
          </p:cNvPr>
          <p:cNvSpPr txBox="1"/>
          <p:nvPr/>
        </p:nvSpPr>
        <p:spPr>
          <a:xfrm>
            <a:off x="6642023" y="6069293"/>
            <a:ext cx="4896544" cy="2880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(Credit: Gray’s Anatomy 42</a:t>
            </a:r>
            <a:r>
              <a:rPr lang="en-US" sz="2400" baseline="300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 ed.) </a:t>
            </a:r>
            <a:endParaRPr lang="en-150" sz="2400" dirty="0" err="1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C3EA9-EA9C-CC30-A076-65DEBE7CEB2B}"/>
              </a:ext>
            </a:extLst>
          </p:cNvPr>
          <p:cNvSpPr txBox="1"/>
          <p:nvPr/>
        </p:nvSpPr>
        <p:spPr>
          <a:xfrm>
            <a:off x="309986" y="1412776"/>
            <a:ext cx="5497983" cy="45125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Six Degrees of freedom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Rotations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Flexion-Extension: ~160°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Medial-Lateral: 25-30°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Abduction-Adduction: ~5°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Translations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Anterior-Posterior: 5-10 mm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Meidal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-Lateral: 1-2 mm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Compression-Distraction: 2-5 mm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150" sz="2400" dirty="0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038775BE-5463-5C18-668F-3966881785E2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4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52" y="1124745"/>
            <a:ext cx="5932875" cy="4073468"/>
          </a:xfrm>
          <a:prstGeom prst="rect">
            <a:avLst/>
          </a:prstGeom>
        </p:spPr>
      </p:pic>
      <p:pic>
        <p:nvPicPr>
          <p:cNvPr id="6" name="KneeDevice">
            <a:hlinkClick r:id="" action="ppaction://media"/>
            <a:extLst>
              <a:ext uri="{FF2B5EF4-FFF2-40B4-BE49-F238E27FC236}">
                <a16:creationId xmlns:a16="http://schemas.microsoft.com/office/drawing/2014/main" id="{D57CE6C6-A322-3B3E-C5A1-F4BDE536E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124745"/>
            <a:ext cx="6096000" cy="4073468"/>
          </a:xfrm>
          <a:prstGeom prst="rect">
            <a:avLst/>
          </a:prstGeom>
        </p:spPr>
      </p:pic>
      <p:pic>
        <p:nvPicPr>
          <p:cNvPr id="8" name="Picture 7" descr="A logo for a sports institute&#10;&#10;Description automatically generated">
            <a:extLst>
              <a:ext uri="{FF2B5EF4-FFF2-40B4-BE49-F238E27FC236}">
                <a16:creationId xmlns:a16="http://schemas.microsoft.com/office/drawing/2014/main" id="{F4FC60C0-3FCE-6F4E-A480-AE9ECAC6B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66" y="5197144"/>
            <a:ext cx="2755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5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8351573" y="836712"/>
            <a:ext cx="3840427" cy="5662016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1028733"/>
            <a:ext cx="7315552" cy="48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6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225243"/>
            <a:ext cx="2997619" cy="4407515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248128" y="1225243"/>
            <a:ext cx="2997619" cy="440751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7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2" name="ds1_threshold">
            <a:hlinkClick r:id="" action="ppaction://media"/>
            <a:extLst>
              <a:ext uri="{FF2B5EF4-FFF2-40B4-BE49-F238E27FC236}">
                <a16:creationId xmlns:a16="http://schemas.microsoft.com/office/drawing/2014/main" id="{8FFD9C74-CADD-CB70-0C54-282124219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20285"/>
          <a:stretch/>
        </p:blipFill>
        <p:spPr>
          <a:xfrm>
            <a:off x="184601" y="1267737"/>
            <a:ext cx="5453492" cy="4119551"/>
          </a:xfrm>
          <a:prstGeom prst="rect">
            <a:avLst/>
          </a:prstGeom>
        </p:spPr>
      </p:pic>
      <p:pic>
        <p:nvPicPr>
          <p:cNvPr id="13" name="ds1_sigma">
            <a:hlinkClick r:id="" action="ppaction://media"/>
            <a:extLst>
              <a:ext uri="{FF2B5EF4-FFF2-40B4-BE49-F238E27FC236}">
                <a16:creationId xmlns:a16="http://schemas.microsoft.com/office/drawing/2014/main" id="{DA95CB49-6B22-C9E1-1F9B-815246FF75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rcRect r="12811"/>
          <a:stretch/>
        </p:blipFill>
        <p:spPr>
          <a:xfrm>
            <a:off x="6380685" y="1267736"/>
            <a:ext cx="5453492" cy="41195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A7BCF8-A5DC-4C0E-06A1-7B2A96C641A3}"/>
              </a:ext>
            </a:extLst>
          </p:cNvPr>
          <p:cNvSpPr txBox="1"/>
          <p:nvPr/>
        </p:nvSpPr>
        <p:spPr>
          <a:xfrm>
            <a:off x="318551" y="5574452"/>
            <a:ext cx="5877533" cy="1273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Low Threshold: lower values are discarded (not an edge) </a:t>
            </a:r>
          </a:p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High Threshold: values higher are ‘Strong Edges’ </a:t>
            </a:r>
          </a:p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 Between:  ‘Weak Edges’ Only kept if connected to a strong edge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2E1ED-B85A-CB2A-936B-E99BB2EA958B}"/>
              </a:ext>
            </a:extLst>
          </p:cNvPr>
          <p:cNvSpPr txBox="1"/>
          <p:nvPr/>
        </p:nvSpPr>
        <p:spPr>
          <a:xfrm>
            <a:off x="184600" y="778933"/>
            <a:ext cx="5453492" cy="3016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Hystereses</a:t>
            </a: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Thresholding </a:t>
            </a:r>
            <a:r>
              <a:rPr lang="en-US" sz="12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(Pixels and their gradient magnitude)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53A-4EDD-96E2-6D05-8FBCFFA49423}"/>
              </a:ext>
            </a:extLst>
          </p:cNvPr>
          <p:cNvSpPr txBox="1"/>
          <p:nvPr/>
        </p:nvSpPr>
        <p:spPr>
          <a:xfrm>
            <a:off x="6380685" y="817210"/>
            <a:ext cx="5453492" cy="3016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Strength of gaussian blur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4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7861" y="-123395"/>
            <a:ext cx="11546656" cy="960107"/>
          </a:xfrm>
        </p:spPr>
        <p:txBody>
          <a:bodyPr/>
          <a:lstStyle/>
          <a:p>
            <a:r>
              <a:rPr lang="de-DE" sz="2667" dirty="0"/>
              <a:t>Methods: Connected Component Labelling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8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248128" y="1225243"/>
            <a:ext cx="2997619" cy="4407515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2351584" y="1206664"/>
            <a:ext cx="2997619" cy="444467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6C8FBDA1-CB51-F060-E3A4-3181179B8B59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Downsample and sorting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9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2351584" y="1206664"/>
            <a:ext cx="2997619" cy="4444673"/>
          </a:xfrm>
          <a:prstGeom prst="rect">
            <a:avLst/>
          </a:prstGeom>
        </p:spPr>
      </p:pic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39" y="1206664"/>
            <a:ext cx="2956565" cy="444467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FD32C6-4BFD-F2D6-336A-7BE0484F3258}"/>
              </a:ext>
            </a:extLst>
          </p:cNvPr>
          <p:cNvSpPr/>
          <p:nvPr/>
        </p:nvSpPr>
        <p:spPr>
          <a:xfrm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6953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370</Words>
  <Application>Microsoft Office PowerPoint</Application>
  <PresentationFormat>Widescreen</PresentationFormat>
  <Paragraphs>82</Paragraphs>
  <Slides>16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Fira Sans Book</vt:lpstr>
      <vt:lpstr>Wingdings</vt:lpstr>
      <vt:lpstr>Larissa</vt:lpstr>
      <vt:lpstr>Semi-automated Segmentation Pipeline for Analysis of Knee Joint Kinematics  </vt:lpstr>
      <vt:lpstr>Motivation: Relevance of knee kinematics </vt:lpstr>
      <vt:lpstr>Tibiofemoral kinematics </vt:lpstr>
      <vt:lpstr>Knee flexion-extension device </vt:lpstr>
      <vt:lpstr>Reconstructed frames </vt:lpstr>
      <vt:lpstr>Methods: Edge Detection</vt:lpstr>
      <vt:lpstr>Methods: Edge Detection</vt:lpstr>
      <vt:lpstr>Methods: Connected Component Labelling</vt:lpstr>
      <vt:lpstr>Methods: Downsample and sorting </vt:lpstr>
      <vt:lpstr>Methods: Applying transformation</vt:lpstr>
      <vt:lpstr>Parameter extraction and tracking</vt:lpstr>
      <vt:lpstr>Method: Long axis using PCA </vt:lpstr>
      <vt:lpstr>Results </vt:lpstr>
      <vt:lpstr>PowerPoint Presentation</vt:lpstr>
      <vt:lpstr>PowerPoint Presentation</vt:lpstr>
      <vt:lpstr>Supplementary materials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Aayush Nepal</dc:creator>
  <cp:lastModifiedBy>Aayush Nepal</cp:lastModifiedBy>
  <cp:revision>20</cp:revision>
  <dcterms:created xsi:type="dcterms:W3CDTF">2024-10-17T07:55:10Z</dcterms:created>
  <dcterms:modified xsi:type="dcterms:W3CDTF">2024-10-19T11:40:08Z</dcterms:modified>
</cp:coreProperties>
</file>